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94" r:id="rId2"/>
    <p:sldId id="448" r:id="rId3"/>
    <p:sldId id="293" r:id="rId4"/>
    <p:sldId id="342" r:id="rId5"/>
    <p:sldId id="343" r:id="rId6"/>
    <p:sldId id="295" r:id="rId7"/>
    <p:sldId id="296" r:id="rId8"/>
    <p:sldId id="298" r:id="rId9"/>
    <p:sldId id="396" r:id="rId10"/>
    <p:sldId id="397" r:id="rId11"/>
    <p:sldId id="398" r:id="rId12"/>
    <p:sldId id="401" r:id="rId13"/>
    <p:sldId id="450" r:id="rId14"/>
    <p:sldId id="344" r:id="rId15"/>
    <p:sldId id="345" r:id="rId16"/>
    <p:sldId id="308" r:id="rId17"/>
    <p:sldId id="309" r:id="rId18"/>
    <p:sldId id="388" r:id="rId19"/>
    <p:sldId id="310" r:id="rId20"/>
    <p:sldId id="311" r:id="rId21"/>
    <p:sldId id="312" r:id="rId22"/>
    <p:sldId id="313" r:id="rId23"/>
    <p:sldId id="391" r:id="rId24"/>
    <p:sldId id="314" r:id="rId25"/>
    <p:sldId id="339" r:id="rId26"/>
    <p:sldId id="389" r:id="rId27"/>
    <p:sldId id="390" r:id="rId28"/>
    <p:sldId id="315" r:id="rId29"/>
    <p:sldId id="317" r:id="rId30"/>
    <p:sldId id="367" r:id="rId31"/>
    <p:sldId id="369" r:id="rId32"/>
    <p:sldId id="370" r:id="rId33"/>
    <p:sldId id="371" r:id="rId34"/>
    <p:sldId id="346" r:id="rId35"/>
    <p:sldId id="347" r:id="rId36"/>
    <p:sldId id="348" r:id="rId37"/>
    <p:sldId id="349" r:id="rId38"/>
    <p:sldId id="357" r:id="rId39"/>
    <p:sldId id="372" r:id="rId40"/>
    <p:sldId id="373" r:id="rId41"/>
    <p:sldId id="374" r:id="rId42"/>
    <p:sldId id="399" r:id="rId43"/>
    <p:sldId id="375" r:id="rId44"/>
    <p:sldId id="377" r:id="rId45"/>
    <p:sldId id="378" r:id="rId46"/>
    <p:sldId id="380" r:id="rId47"/>
    <p:sldId id="379" r:id="rId48"/>
    <p:sldId id="392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400" r:id="rId57"/>
    <p:sldId id="358" r:id="rId58"/>
    <p:sldId id="393" r:id="rId59"/>
    <p:sldId id="360" r:id="rId60"/>
    <p:sldId id="361" r:id="rId61"/>
    <p:sldId id="394" r:id="rId62"/>
    <p:sldId id="362" r:id="rId63"/>
    <p:sldId id="363" r:id="rId64"/>
    <p:sldId id="364" r:id="rId65"/>
    <p:sldId id="365" r:id="rId66"/>
    <p:sldId id="395" r:id="rId67"/>
    <p:sldId id="44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88" autoAdjust="0"/>
    <p:restoredTop sz="95521" autoAdjust="0"/>
  </p:normalViewPr>
  <p:slideViewPr>
    <p:cSldViewPr snapToGrid="0">
      <p:cViewPr varScale="1">
        <p:scale>
          <a:sx n="84" d="100"/>
          <a:sy n="84" d="100"/>
        </p:scale>
        <p:origin x="725" y="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D99DD-B947-4412-96CF-257DE40EF81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8CD41-0683-4027-9B0C-EAEB536C1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4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8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443496"/>
            <a:ext cx="10972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7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3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7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33E3F-EF61-407B-9DB1-51F59B95201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jnsit/mastering-apache-spark-book/blob/master/spark-rdd-lineage.ado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rdd-programming-guide.html#transformation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Apache Spark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637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F9CDD-369D-42FB-A469-E4A658F2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Executor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C2C28-61AA-4F2E-8669-ED150ADF3C2B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Responsible for carrying out the work that the driver assigns to them.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Each executor is responsible for two things: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Executing code assigned to it by the driver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Reporting the state of the computation on that executor back to the driver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6885D-E529-4294-B77F-BB156077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0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ED0E6-7F0E-4132-ADBA-16974B7C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 Managers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2292F-0587-42AF-81C0-552B296753DC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Controls the physical machines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Allocates resources to Spark applications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Cluster Managers: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Local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Standalone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YARN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Mesos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5D1AA-2893-4DC9-99BB-AB8B9D92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1EABE-1DF2-40FF-8F7F-AC337176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Cluster Managers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1F265B2C-E061-45C0-B0C8-235468BD0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04" y="1946495"/>
            <a:ext cx="3877447" cy="4771176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bg1">
                    <a:alpha val="60000"/>
                  </a:schemeClr>
                </a:solidFill>
              </a:rPr>
              <a:t>Spark Standalone</a:t>
            </a: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: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Spark’s internal resource manager which is included in the spark software distribution</a:t>
            </a:r>
          </a:p>
          <a:p>
            <a:r>
              <a:rPr lang="en-US" sz="1600" b="1" dirty="0">
                <a:solidFill>
                  <a:schemeClr val="bg1">
                    <a:alpha val="60000"/>
                  </a:schemeClr>
                </a:solidFill>
              </a:rPr>
              <a:t>YARN</a:t>
            </a: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: Yet Another Resource Negotiator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General purpose distributed resource manager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YARN is the primary Hadoop resource manager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Not capable of managing an entire data center</a:t>
            </a:r>
          </a:p>
          <a:p>
            <a:r>
              <a:rPr lang="en-US" sz="1600" b="1" dirty="0">
                <a:solidFill>
                  <a:schemeClr val="bg1">
                    <a:alpha val="60000"/>
                  </a:schemeClr>
                </a:solidFill>
              </a:rPr>
              <a:t>Mesos</a:t>
            </a: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: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Like YARN, a general purpose manager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Uses a different design philosophy than YARN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Can manage an entire data center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974C3-AEC1-47AD-8751-CBEE6FC1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Session and User Processes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035" y="1638677"/>
            <a:ext cx="3904016" cy="50427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i="1" dirty="0">
              <a:solidFill>
                <a:schemeClr val="bg1">
                  <a:alpha val="6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Your python code is located in the “Python Process” which is a python interpreter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The spark context in your python code is an interface to the spark session (usually the “</a:t>
            </a:r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sc</a:t>
            </a: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” variable).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The spark session is running in a Java Runtime Environment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The python interpreter and the spark session JVM are totally separate memory spaces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When you run spark commands, you are using the spark context interface to communicate with the spark session.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Interfaces are available for multiple languages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alpha val="60000"/>
                  </a:schemeClr>
                </a:solidFill>
              </a:rPr>
              <a:t>See Spark the Definitive Guide page 16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22EE0-183C-4455-B065-1B8FE6F5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47" y="2541907"/>
            <a:ext cx="7035118" cy="20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1.6+ vs 2.0+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1.6+ relied on transformations on arbitrary datasets known as Resilient Distributed Datasets (RDDs)</a:t>
            </a:r>
          </a:p>
          <a:p>
            <a:r>
              <a:rPr lang="en-US" dirty="0"/>
              <a:t>Spark 2.0+ defines more structure in the form of </a:t>
            </a:r>
            <a:r>
              <a:rPr lang="en-US" dirty="0" err="1"/>
              <a:t>DataFrames</a:t>
            </a:r>
            <a:r>
              <a:rPr lang="en-US" dirty="0"/>
              <a:t>, which are similar to tables in SQL, R data frames, and Python Pandas</a:t>
            </a:r>
          </a:p>
          <a:p>
            <a:r>
              <a:rPr lang="en-US" dirty="0"/>
              <a:t>Newer versions of Spark define </a:t>
            </a:r>
            <a:r>
              <a:rPr lang="en-US" dirty="0" err="1"/>
              <a:t>DataSets</a:t>
            </a:r>
            <a:r>
              <a:rPr lang="en-US" dirty="0"/>
              <a:t> which are statically-typed </a:t>
            </a:r>
            <a:r>
              <a:rPr lang="en-US" dirty="0" err="1"/>
              <a:t>DataFrames</a:t>
            </a:r>
            <a:r>
              <a:rPr lang="en-US" dirty="0"/>
              <a:t> (more structure)</a:t>
            </a:r>
          </a:p>
          <a:p>
            <a:r>
              <a:rPr lang="en-US" dirty="0"/>
              <a:t>With more </a:t>
            </a:r>
            <a:r>
              <a:rPr lang="en-US" dirty="0" err="1"/>
              <a:t>flexiblity</a:t>
            </a:r>
            <a:r>
              <a:rPr lang="en-US" dirty="0"/>
              <a:t> comes greater power but less performance</a:t>
            </a:r>
          </a:p>
          <a:p>
            <a:r>
              <a:rPr lang="en-US" dirty="0"/>
              <a:t>Future Spark machine learning will work with </a:t>
            </a:r>
            <a:r>
              <a:rPr lang="en-US" dirty="0" err="1"/>
              <a:t>DataFrames</a:t>
            </a:r>
            <a:r>
              <a:rPr lang="en-US" dirty="0"/>
              <a:t> and not RDD.</a:t>
            </a:r>
          </a:p>
        </p:txBody>
      </p:sp>
    </p:spTree>
    <p:extLst>
      <p:ext uri="{BB962C8B-B14F-4D97-AF65-F5344CB8AC3E}">
        <p14:creationId xmlns:p14="http://schemas.microsoft.com/office/powerpoint/2010/main" val="111939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Spark v. &lt;2.0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RDD (resilient distributed dataset) is a fault-tolerant collection of elements on which operations can be performed in parallel.</a:t>
            </a:r>
          </a:p>
          <a:p>
            <a:r>
              <a:rPr lang="en-US" sz="3200" dirty="0"/>
              <a:t>An RDD is an immutable collection that represents:</a:t>
            </a:r>
          </a:p>
          <a:p>
            <a:pPr lvl="1"/>
            <a:r>
              <a:rPr lang="en-US" sz="2800" dirty="0"/>
              <a:t>A dataset…</a:t>
            </a:r>
          </a:p>
          <a:p>
            <a:pPr lvl="1"/>
            <a:r>
              <a:rPr lang="en-US" sz="2800" dirty="0"/>
              <a:t>…broken up into a list of partitions</a:t>
            </a:r>
          </a:p>
          <a:p>
            <a:pPr lvl="1"/>
            <a:r>
              <a:rPr lang="en-US" sz="2800" dirty="0"/>
              <a:t>A list of dependencies on other RDDs</a:t>
            </a:r>
          </a:p>
          <a:p>
            <a:pPr lvl="1"/>
            <a:r>
              <a:rPr lang="en-US" sz="2800" dirty="0"/>
              <a:t>An optional list of preferred block locations for an HDFS file</a:t>
            </a:r>
          </a:p>
          <a:p>
            <a:pPr lvl="1"/>
            <a:r>
              <a:rPr lang="en-US" sz="2800" dirty="0"/>
              <a:t>Read-only</a:t>
            </a:r>
          </a:p>
        </p:txBody>
      </p:sp>
    </p:spTree>
    <p:extLst>
      <p:ext uri="{BB962C8B-B14F-4D97-AF65-F5344CB8AC3E}">
        <p14:creationId xmlns:p14="http://schemas.microsoft.com/office/powerpoint/2010/main" val="418565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RDD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Lineage</a:t>
            </a:r>
          </a:p>
          <a:p>
            <a:pPr lvl="1"/>
            <a:r>
              <a:rPr lang="en-US" dirty="0"/>
              <a:t>Information about how an RDD is derived from other datasets or other RDDs</a:t>
            </a:r>
          </a:p>
          <a:p>
            <a:pPr lvl="1"/>
            <a:r>
              <a:rPr lang="en-US" dirty="0"/>
              <a:t>RDD is not necessarily materialized all the time due to lazy execution</a:t>
            </a:r>
          </a:p>
          <a:p>
            <a:pPr lvl="1"/>
            <a:r>
              <a:rPr lang="en-US" dirty="0"/>
              <a:t>Lineage captured on disk as “lineage graph”</a:t>
            </a:r>
          </a:p>
          <a:p>
            <a:r>
              <a:rPr lang="en-US" dirty="0"/>
              <a:t>Persistence</a:t>
            </a:r>
          </a:p>
          <a:p>
            <a:pPr lvl="1"/>
            <a:r>
              <a:rPr lang="en-US" dirty="0"/>
              <a:t>Indicate which RDDs the computer needs to keep in memory for reuse </a:t>
            </a:r>
          </a:p>
          <a:p>
            <a:pPr lvl="1"/>
            <a:r>
              <a:rPr lang="en-US" dirty="0"/>
              <a:t>User can call “persist” method</a:t>
            </a:r>
          </a:p>
          <a:p>
            <a:r>
              <a:rPr lang="en-US" dirty="0"/>
              <a:t>Partitioning</a:t>
            </a:r>
          </a:p>
          <a:p>
            <a:pPr lvl="1"/>
            <a:r>
              <a:rPr lang="en-US" dirty="0"/>
              <a:t>RDD elements can be partitioned across machines based on a key in each record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5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C444-686C-4DB2-BFC6-692E1974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RDD Lineage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7378D-78CF-4A06-9B81-68C95749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r20 depends on many other RDDs</a:t>
            </a:r>
          </a:p>
          <a:p>
            <a:r>
              <a:rPr lang="en-US" sz="2000" dirty="0"/>
              <a:t>See: </a:t>
            </a:r>
            <a:r>
              <a:rPr lang="en-US" sz="2000" dirty="0">
                <a:hlinkClick r:id="rId2"/>
              </a:rPr>
              <a:t>https://github.com/ajnsit/mastering-apache-spark-book/blob/master/spark-rdd-lineage.adoc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2394-693C-46EF-9569-83966849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4635"/>
            <a:ext cx="5407347" cy="34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create an initial RDD by applying a transformation to data on disk</a:t>
            </a:r>
          </a:p>
          <a:p>
            <a:r>
              <a:rPr lang="en-US" sz="3200" dirty="0"/>
              <a:t>Can create an initial RDD from a code object</a:t>
            </a:r>
          </a:p>
          <a:p>
            <a:r>
              <a:rPr lang="en-US" sz="3200" dirty="0"/>
              <a:t>Example ways to create an RDD in Spark:</a:t>
            </a:r>
          </a:p>
          <a:p>
            <a:pPr lvl="1"/>
            <a:r>
              <a:rPr lang="en-US" sz="2800" dirty="0"/>
              <a:t>Use the </a:t>
            </a:r>
            <a:r>
              <a:rPr lang="en-US" sz="2800" b="1" dirty="0"/>
              <a:t>parallelize</a:t>
            </a:r>
            <a:r>
              <a:rPr lang="en-US" sz="2800" dirty="0"/>
              <a:t> operation to convert an existing code object into an RDD</a:t>
            </a:r>
          </a:p>
          <a:p>
            <a:pPr lvl="1"/>
            <a:r>
              <a:rPr lang="en-US" sz="2800" dirty="0"/>
              <a:t>Use </a:t>
            </a:r>
            <a:r>
              <a:rPr lang="en-US" sz="2800" b="1" dirty="0" err="1"/>
              <a:t>textFile</a:t>
            </a:r>
            <a:r>
              <a:rPr lang="en-US" sz="2800" dirty="0"/>
              <a:t> operation to convert a text file on HDFS into an RDD</a:t>
            </a:r>
          </a:p>
          <a:p>
            <a:pPr lvl="1"/>
            <a:r>
              <a:rPr lang="en-US" sz="2800" dirty="0"/>
              <a:t>Use </a:t>
            </a:r>
            <a:r>
              <a:rPr lang="en-US" sz="2800" b="1" dirty="0" err="1"/>
              <a:t>sequenceFile</a:t>
            </a:r>
            <a:r>
              <a:rPr lang="en-US" sz="2800" dirty="0"/>
              <a:t> operation to convert a binary file on HDFS into an RDD</a:t>
            </a:r>
          </a:p>
        </p:txBody>
      </p:sp>
    </p:spTree>
    <p:extLst>
      <p:ext uri="{BB962C8B-B14F-4D97-AF65-F5344CB8AC3E}">
        <p14:creationId xmlns:p14="http://schemas.microsoft.com/office/powerpoint/2010/main" val="235478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22782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Creating RDDs</a:t>
            </a:r>
          </a:p>
        </p:txBody>
      </p:sp>
      <p:pic>
        <p:nvPicPr>
          <p:cNvPr id="4" name="Picture 3" descr="Screen Shot 2014-07-08 at 11.58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5" y="1268898"/>
            <a:ext cx="7478540" cy="27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7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RDD Persist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388"/>
            <a:ext cx="10515600" cy="475157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Spark’s persist method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which RDDs to reuse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if you want to replicate across machines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priority of which in-memory data to spill to disk first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Example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sc.textFile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(“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hdfs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://user/mark/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logdata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”)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filter(lambda s: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s.startswith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(‘FATAL’),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fatals.cache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fatals.count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# Notes: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NOT loaded into RAM because of lazy evaluation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#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fatals.cache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 ==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logsrdd.persist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storageLevel.MEMORY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 tries to persist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in memory</a:t>
            </a:r>
            <a:endParaRPr lang="en-US" sz="1667" dirty="0">
              <a:solidFill>
                <a:srgbClr val="000000"/>
              </a:solidFill>
            </a:endParaRPr>
          </a:p>
          <a:p>
            <a:pPr marL="457258" lvl="1"/>
            <a:endParaRPr lang="en-US" sz="1333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1500" dirty="0">
              <a:solidFill>
                <a:srgbClr val="000000"/>
              </a:solidFill>
            </a:endParaRPr>
          </a:p>
          <a:p>
            <a:endParaRPr lang="en-US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6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RDD Disk and Recover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156"/>
            <a:ext cx="10515600" cy="460780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RDD can spill to disk</a:t>
            </a:r>
          </a:p>
          <a:p>
            <a:pPr marL="457258" lvl="1"/>
            <a:r>
              <a:rPr lang="en-US" sz="2800" dirty="0">
                <a:solidFill>
                  <a:srgbClr val="000000"/>
                </a:solidFill>
              </a:rPr>
              <a:t>Degrade gracefully (to Hadoop </a:t>
            </a:r>
            <a:r>
              <a:rPr lang="en-US" sz="2800" dirty="0" err="1">
                <a:solidFill>
                  <a:srgbClr val="000000"/>
                </a:solidFill>
              </a:rPr>
              <a:t>mapreduce</a:t>
            </a:r>
            <a:r>
              <a:rPr lang="en-US" sz="2800" dirty="0">
                <a:solidFill>
                  <a:srgbClr val="000000"/>
                </a:solidFill>
              </a:rPr>
              <a:t> performance)</a:t>
            </a:r>
          </a:p>
          <a:p>
            <a:pPr marL="457258" lvl="1"/>
            <a:r>
              <a:rPr lang="en-US" sz="2800" dirty="0">
                <a:solidFill>
                  <a:srgbClr val="000000"/>
                </a:solidFill>
              </a:rPr>
              <a:t>Partitions not in use/lesser use and/or low priority spilled first</a:t>
            </a:r>
          </a:p>
          <a:p>
            <a:r>
              <a:rPr lang="en-US" sz="3600" dirty="0">
                <a:solidFill>
                  <a:srgbClr val="000000"/>
                </a:solidFill>
              </a:rPr>
              <a:t>Failure Recovery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Recovery is facilitated through redundant RDD block copies across cluster computers.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An RDD partition that fails is recovered by the Yarn/Spark Driver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Executer applies lineage to prior RDD (or original data on disk) to recover the RDD.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09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9AF5-85CD-4F23-9744-1EC22600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Checkpointing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ED7B-C087-4E51-A6FE-340E638B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Writes an RDD to disk to save the RDD in a specific state</a:t>
            </a:r>
          </a:p>
          <a:p>
            <a:r>
              <a:rPr lang="en-US" dirty="0">
                <a:solidFill>
                  <a:srgbClr val="000000"/>
                </a:solidFill>
              </a:rPr>
              <a:t>After checkpointing, future references to the RDD don’t need to perform upstream transformations in the lineage.</a:t>
            </a:r>
          </a:p>
          <a:p>
            <a:r>
              <a:rPr lang="en-US" dirty="0">
                <a:solidFill>
                  <a:srgbClr val="000000"/>
                </a:solidFill>
              </a:rPr>
              <a:t>Similar to caching except that the RDD is stored on disk instead of in memory.</a:t>
            </a:r>
          </a:p>
          <a:p>
            <a:r>
              <a:rPr lang="en-US" dirty="0">
                <a:solidFill>
                  <a:srgbClr val="000000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spark.sparkContext.setCheckpointDir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("/some/path/for/checkpointing")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words.checkpoint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There are two types of operations that can be done on RDDs:</a:t>
            </a:r>
          </a:p>
          <a:p>
            <a:pPr lvl="1"/>
            <a:r>
              <a:rPr lang="en-US" b="1" dirty="0"/>
              <a:t>Transformations</a:t>
            </a:r>
            <a:r>
              <a:rPr lang="en-US" dirty="0"/>
              <a:t>: </a:t>
            </a:r>
            <a:r>
              <a:rPr lang="en-US" dirty="0">
                <a:solidFill>
                  <a:srgbClr val="000000"/>
                </a:solidFill>
              </a:rPr>
              <a:t>create a new dataset/RDD from an existing one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Actions</a:t>
            </a:r>
            <a:r>
              <a:rPr lang="en-US" dirty="0">
                <a:solidFill>
                  <a:srgbClr val="000000"/>
                </a:solidFill>
              </a:rPr>
              <a:t>: Trigger a transformation and instructs spark to compute a result from a series of transformations.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Transformations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lazy - they do not compute their results right away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Actions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Instantiates an RDD</a:t>
            </a:r>
          </a:p>
          <a:p>
            <a:r>
              <a:rPr lang="en-US" dirty="0">
                <a:solidFill>
                  <a:srgbClr val="000000"/>
                </a:solidFill>
              </a:rPr>
              <a:t>See </a:t>
            </a:r>
            <a:r>
              <a:rPr lang="en-US" dirty="0">
                <a:hlinkClick r:id="rId2"/>
              </a:rPr>
              <a:t>https://spark.apache.org/docs/latest/rdd-programming-guide.html#transformations</a:t>
            </a:r>
            <a:r>
              <a:rPr lang="en-US" dirty="0"/>
              <a:t> for a list of transformations and actions.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RDD Dependencies and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156"/>
            <a:ext cx="10515600" cy="460780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Dependency / transformation used synonymously in Spark the Definitive Guide text book</a:t>
            </a:r>
          </a:p>
          <a:p>
            <a:r>
              <a:rPr lang="en-US" sz="3200" dirty="0">
                <a:solidFill>
                  <a:srgbClr val="000000"/>
                </a:solidFill>
              </a:rPr>
              <a:t>Two Main Types of Dependencies / Transformation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Narrow – child partition depends on only one parent partition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E.g. map, filter, union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Wide – multiple child partitions depend on one parent partition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E.g. Join with inputs not co-partitioned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Group-by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1203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C2D6-C9A0-4820-B5E2-4BE97D1C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Transformation /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16A2-5195-4814-A81D-3363FD93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201835" cy="14060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input partition contributes to one output partition</a:t>
            </a:r>
          </a:p>
          <a:p>
            <a:r>
              <a:rPr lang="en-US" dirty="0"/>
              <a:t>See Spark the Definitive Guide, Figure 2.4</a:t>
            </a:r>
          </a:p>
          <a:p>
            <a:r>
              <a:rPr lang="en-US" dirty="0"/>
              <a:t>Also called pipelining, spark tries to perform narrow operations in memory</a:t>
            </a:r>
          </a:p>
          <a:p>
            <a:r>
              <a:rPr lang="en-US" dirty="0"/>
              <a:t>Example: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B4ACC-2F14-41C7-8D1B-DA0421B3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867267"/>
            <a:ext cx="9233647" cy="390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3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DE4B-3D03-4FEC-AE47-30DA664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4393"/>
          </a:xfrm>
        </p:spPr>
        <p:txBody>
          <a:bodyPr/>
          <a:lstStyle/>
          <a:p>
            <a:r>
              <a:rPr lang="en-US" dirty="0"/>
              <a:t>Wide Transformation /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97907-794C-4F2B-89A5-96B7DCAC9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467"/>
            <a:ext cx="10515600" cy="13466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input partition contributes to many output partitions</a:t>
            </a:r>
          </a:p>
          <a:p>
            <a:r>
              <a:rPr lang="en-US" dirty="0"/>
              <a:t>See Spark the Definitive Guide, Figure 2.5</a:t>
            </a:r>
          </a:p>
          <a:p>
            <a:r>
              <a:rPr lang="en-US" dirty="0"/>
              <a:t>Also called a shuffle where Spark exchanges partitions across the cluster</a:t>
            </a:r>
          </a:p>
          <a:p>
            <a:r>
              <a:rPr lang="en-US" dirty="0"/>
              <a:t>Example: Reduce by Key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631B2-476B-484B-B7FD-1CB99D81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7" y="2859742"/>
            <a:ext cx="9347665" cy="39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487"/>
          </a:xfrm>
        </p:spPr>
        <p:txBody>
          <a:bodyPr/>
          <a:lstStyle/>
          <a:p>
            <a:r>
              <a:rPr lang="en-US" dirty="0"/>
              <a:t>Example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619096"/>
          </a:xfrm>
        </p:spPr>
        <p:txBody>
          <a:bodyPr>
            <a:noAutofit/>
          </a:bodyPr>
          <a:lstStyle/>
          <a:p>
            <a:r>
              <a:rPr lang="en-US" sz="2000" b="1" dirty="0"/>
              <a:t>map(</a:t>
            </a:r>
            <a:r>
              <a:rPr lang="en-US" sz="2000" b="1" i="1" dirty="0"/>
              <a:t>func</a:t>
            </a:r>
            <a:r>
              <a:rPr lang="en-US" sz="2000" b="1" dirty="0"/>
              <a:t>): </a:t>
            </a:r>
            <a:r>
              <a:rPr lang="en-US" sz="2000" dirty="0"/>
              <a:t>returns a new distributed dataset formed by passing each element of the source through the function </a:t>
            </a:r>
            <a:r>
              <a:rPr lang="en-US" sz="2000" i="1" dirty="0" err="1"/>
              <a:t>func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flatMap</a:t>
            </a:r>
            <a:r>
              <a:rPr lang="en-US" sz="2000" b="1" dirty="0"/>
              <a:t>(</a:t>
            </a:r>
            <a:r>
              <a:rPr lang="en-US" sz="2000" b="1" i="1" dirty="0" err="1"/>
              <a:t>func</a:t>
            </a:r>
            <a:r>
              <a:rPr lang="en-US" sz="2000" b="1" dirty="0"/>
              <a:t>): </a:t>
            </a:r>
            <a:r>
              <a:rPr lang="en-US" sz="2000" dirty="0"/>
              <a:t>same as </a:t>
            </a:r>
            <a:r>
              <a:rPr lang="en-US" sz="2000" b="1" dirty="0"/>
              <a:t>map </a:t>
            </a:r>
            <a:r>
              <a:rPr lang="en-US" sz="2000" dirty="0"/>
              <a:t>but when multiple key-value pairs are returned</a:t>
            </a:r>
          </a:p>
          <a:p>
            <a:pPr lvl="0"/>
            <a:r>
              <a:rPr lang="en-US" sz="2000" b="1" dirty="0"/>
              <a:t>filter(</a:t>
            </a:r>
            <a:r>
              <a:rPr lang="en-US" sz="2000" b="1" i="1" dirty="0"/>
              <a:t>func</a:t>
            </a:r>
            <a:r>
              <a:rPr lang="en-US" sz="2000" b="1" dirty="0"/>
              <a:t>):</a:t>
            </a:r>
            <a:r>
              <a:rPr lang="en-US" sz="2000" dirty="0"/>
              <a:t> return a new dataset formed by selecting those elements of the source on which </a:t>
            </a:r>
            <a:r>
              <a:rPr lang="en-US" sz="2000" i="1" dirty="0"/>
              <a:t>func</a:t>
            </a:r>
            <a:r>
              <a:rPr lang="en-US" sz="2000" dirty="0"/>
              <a:t> returns true. </a:t>
            </a:r>
          </a:p>
          <a:p>
            <a:pPr lvl="0"/>
            <a:r>
              <a:rPr lang="en-US" sz="2000" b="1" dirty="0"/>
              <a:t>reduceByKey(</a:t>
            </a:r>
            <a:r>
              <a:rPr lang="en-US" sz="2000" b="1" i="1" dirty="0"/>
              <a:t>func</a:t>
            </a:r>
            <a:r>
              <a:rPr lang="en-US" sz="2000" b="1" dirty="0"/>
              <a:t>):</a:t>
            </a:r>
            <a:r>
              <a:rPr lang="en-US" sz="2000" dirty="0"/>
              <a:t> when called on a dataset of (K, V) pairs, returns a dataset of (K, V) pairs where the values for each key are aggregated using the given reduce function </a:t>
            </a:r>
            <a:r>
              <a:rPr lang="en-US" sz="2000" i="1" dirty="0"/>
              <a:t>func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sortByKey([</a:t>
            </a:r>
            <a:r>
              <a:rPr lang="en-US" sz="2000" b="1" i="1" dirty="0"/>
              <a:t>ascending</a:t>
            </a:r>
            <a:r>
              <a:rPr lang="en-US" sz="2000" b="1" dirty="0"/>
              <a:t>],[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when called on a dataset of (K, V) pairs where K implements </a:t>
            </a:r>
            <a:r>
              <a:rPr lang="en-US" sz="2000" b="1" dirty="0"/>
              <a:t>Ordered</a:t>
            </a:r>
            <a:r>
              <a:rPr lang="en-US" sz="2000" dirty="0"/>
              <a:t>, returns a dataset of (K, V) pairs sorted by keys in ascending or descending order, as specified in the Boolean </a:t>
            </a:r>
            <a:r>
              <a:rPr lang="en-US" sz="2000" b="1" i="1" dirty="0"/>
              <a:t>ascending</a:t>
            </a:r>
            <a:r>
              <a:rPr lang="en-US" sz="2000" dirty="0"/>
              <a:t> argument.</a:t>
            </a:r>
          </a:p>
          <a:p>
            <a:pPr lvl="0"/>
            <a:r>
              <a:rPr lang="en-US" sz="2000" b="1" dirty="0"/>
              <a:t>join(</a:t>
            </a:r>
            <a:r>
              <a:rPr lang="en-US" sz="2000" b="1" i="1" dirty="0"/>
              <a:t>otherDataset</a:t>
            </a:r>
            <a:r>
              <a:rPr lang="en-US" sz="2000" b="1" dirty="0"/>
              <a:t>, 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when called on datasets of type (K, V) and (K, W), returns a dataset of (K, (V, W)) pairs with all pairs of elements for each key.</a:t>
            </a:r>
          </a:p>
          <a:p>
            <a:pPr lvl="0"/>
            <a:r>
              <a:rPr lang="en-US" sz="2000" b="1" dirty="0"/>
              <a:t>distinct([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returns a new dataset that contains the distinct elements of the source dataset.</a:t>
            </a:r>
          </a:p>
          <a:p>
            <a:r>
              <a:rPr lang="en-US" sz="2000" b="1" dirty="0"/>
              <a:t>pipe(</a:t>
            </a:r>
            <a:r>
              <a:rPr lang="en-US" sz="2000" b="1" i="1" dirty="0"/>
              <a:t>command</a:t>
            </a:r>
            <a:r>
              <a:rPr lang="en-US" sz="2000" b="1" dirty="0"/>
              <a:t>, [</a:t>
            </a:r>
            <a:r>
              <a:rPr lang="en-US" sz="2000" b="1" i="1" dirty="0"/>
              <a:t>envVars</a:t>
            </a:r>
            <a:r>
              <a:rPr lang="en-US" sz="2000" b="1" dirty="0"/>
              <a:t>]):</a:t>
            </a:r>
            <a:r>
              <a:rPr lang="en-US" sz="2000" dirty="0"/>
              <a:t> pipes each partition of the RDD through the provided shell </a:t>
            </a:r>
            <a:r>
              <a:rPr lang="en-US" sz="2000" i="1" dirty="0"/>
              <a:t>command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37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6"/>
            <a:ext cx="10515600" cy="997656"/>
          </a:xfrm>
        </p:spPr>
        <p:txBody>
          <a:bodyPr/>
          <a:lstStyle/>
          <a:p>
            <a:r>
              <a:rPr lang="en-US" dirty="0"/>
              <a:t>Example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581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b="1" dirty="0"/>
              <a:t>reduce(</a:t>
            </a:r>
            <a:r>
              <a:rPr lang="en-US" b="1" i="1" dirty="0"/>
              <a:t>func</a:t>
            </a:r>
            <a:r>
              <a:rPr lang="en-US" b="1" dirty="0"/>
              <a:t>): </a:t>
            </a:r>
            <a:r>
              <a:rPr lang="en-US" dirty="0"/>
              <a:t>Aggregate the elements of the dataset using a function func (which takes two arguments and returns one). The function should be commutative and associative so that it can be computed correctly in parallel.</a:t>
            </a:r>
          </a:p>
          <a:p>
            <a:pPr lvl="0"/>
            <a:r>
              <a:rPr lang="en-US" b="1" dirty="0"/>
              <a:t>foreach(</a:t>
            </a:r>
            <a:r>
              <a:rPr lang="en-US" b="1" i="1" dirty="0"/>
              <a:t>func</a:t>
            </a:r>
            <a:r>
              <a:rPr lang="en-US" b="1" dirty="0"/>
              <a:t>):</a:t>
            </a:r>
            <a:r>
              <a:rPr lang="en-US" dirty="0"/>
              <a:t> Runs the function </a:t>
            </a:r>
            <a:r>
              <a:rPr lang="en-US" i="1" dirty="0"/>
              <a:t>func</a:t>
            </a:r>
            <a:r>
              <a:rPr lang="en-US" dirty="0"/>
              <a:t> on each element in the dataset.</a:t>
            </a:r>
          </a:p>
          <a:p>
            <a:pPr lvl="0"/>
            <a:r>
              <a:rPr lang="en-US" b="1" dirty="0"/>
              <a:t>count():</a:t>
            </a:r>
            <a:r>
              <a:rPr lang="en-US" dirty="0"/>
              <a:t> returns the number of elements in the dataset.</a:t>
            </a:r>
          </a:p>
          <a:p>
            <a:pPr lvl="0"/>
            <a:r>
              <a:rPr lang="en-US" b="1" dirty="0"/>
              <a:t>first():</a:t>
            </a:r>
            <a:r>
              <a:rPr lang="en-US" dirty="0"/>
              <a:t> returns the first element in the dataset.</a:t>
            </a:r>
          </a:p>
          <a:p>
            <a:pPr lvl="0"/>
            <a:r>
              <a:rPr lang="en-US" b="1" dirty="0"/>
              <a:t>take(</a:t>
            </a:r>
            <a:r>
              <a:rPr lang="en-US" b="1" i="1" dirty="0"/>
              <a:t>n</a:t>
            </a:r>
            <a:r>
              <a:rPr lang="en-US" b="1" dirty="0"/>
              <a:t>):</a:t>
            </a:r>
            <a:r>
              <a:rPr lang="en-US" dirty="0"/>
              <a:t> returns an array with the first </a:t>
            </a:r>
            <a:r>
              <a:rPr lang="en-US" b="1" i="1" dirty="0"/>
              <a:t>n</a:t>
            </a:r>
            <a:r>
              <a:rPr lang="en-US" dirty="0"/>
              <a:t> elements of the dataset.</a:t>
            </a:r>
          </a:p>
          <a:p>
            <a:pPr lvl="0"/>
            <a:r>
              <a:rPr lang="en-US" b="1" dirty="0"/>
              <a:t>saveAsTextFile(</a:t>
            </a:r>
            <a:r>
              <a:rPr lang="en-US" b="1" i="1" dirty="0"/>
              <a:t>path</a:t>
            </a:r>
            <a:r>
              <a:rPr lang="en-US" b="1" dirty="0"/>
              <a:t>):</a:t>
            </a:r>
            <a:r>
              <a:rPr lang="en-US" dirty="0"/>
              <a:t> writes the elements in the dataset out to a file in HDFS (or some other file system).</a:t>
            </a:r>
          </a:p>
          <a:p>
            <a:pPr lvl="0"/>
            <a:r>
              <a:rPr lang="en-US" b="1" dirty="0"/>
              <a:t>saveAsSequenceFile(</a:t>
            </a:r>
            <a:r>
              <a:rPr lang="en-US" b="1" i="1" dirty="0"/>
              <a:t>path</a:t>
            </a:r>
            <a:r>
              <a:rPr lang="en-US" b="1" dirty="0"/>
              <a:t>):</a:t>
            </a:r>
            <a:r>
              <a:rPr lang="en-US" dirty="0"/>
              <a:t> writes the elements to HDFS in the </a:t>
            </a:r>
            <a:r>
              <a:rPr lang="en-US" b="1" dirty="0"/>
              <a:t>SequenceFile</a:t>
            </a:r>
            <a:r>
              <a:rPr lang="en-US" dirty="0"/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239107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Describe Apache Spark </a:t>
            </a:r>
          </a:p>
          <a:p>
            <a:r>
              <a:rPr lang="en-US" sz="3200" dirty="0"/>
              <a:t>List Spark components and their functionalities</a:t>
            </a:r>
          </a:p>
          <a:p>
            <a:r>
              <a:rPr lang="en-US" sz="3200" dirty="0"/>
              <a:t>Explore Resilient Distributed Datasets (RDD)</a:t>
            </a:r>
          </a:p>
          <a:p>
            <a:r>
              <a:rPr lang="en-US" sz="3200" dirty="0"/>
              <a:t>Describe the Spark </a:t>
            </a:r>
            <a:r>
              <a:rPr lang="en-US" sz="3200" dirty="0" err="1"/>
              <a:t>MLlib</a:t>
            </a:r>
            <a:endParaRPr lang="en-US" sz="3200" dirty="0"/>
          </a:p>
          <a:p>
            <a:r>
              <a:rPr lang="en-US" sz="3200" dirty="0"/>
              <a:t>Perform Spark Operations</a:t>
            </a:r>
          </a:p>
        </p:txBody>
      </p:sp>
    </p:spTree>
    <p:extLst>
      <p:ext uri="{BB962C8B-B14F-4D97-AF65-F5344CB8AC3E}">
        <p14:creationId xmlns:p14="http://schemas.microsoft.com/office/powerpoint/2010/main" val="192741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key-value pair RDDs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54448-BC6E-4441-8802-79EB786D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 on key-value pair datasets are at the foundation of Hadoop, MapReduce, and Spark 1.6</a:t>
            </a:r>
          </a:p>
          <a:p>
            <a:pPr lvl="1"/>
            <a:r>
              <a:rPr lang="en-US" b="1" dirty="0" err="1"/>
              <a:t>groupByKey</a:t>
            </a:r>
            <a:r>
              <a:rPr lang="en-US" b="1" dirty="0"/>
              <a:t>()</a:t>
            </a:r>
            <a:r>
              <a:rPr lang="en-US" dirty="0"/>
              <a:t>: group values with the same key, ex. </a:t>
            </a:r>
            <a:r>
              <a:rPr lang="en-US" dirty="0" err="1"/>
              <a:t>rdd.groupByKey</a:t>
            </a:r>
            <a:r>
              <a:rPr lang="en-US" dirty="0"/>
              <a:t>()</a:t>
            </a:r>
          </a:p>
          <a:p>
            <a:pPr lvl="1"/>
            <a:r>
              <a:rPr lang="en-US" b="1" dirty="0" err="1"/>
              <a:t>mapValues</a:t>
            </a:r>
            <a:r>
              <a:rPr lang="en-US" b="1" dirty="0"/>
              <a:t>(f)</a:t>
            </a:r>
            <a:r>
              <a:rPr lang="en-US" dirty="0"/>
              <a:t>: applies function only to values not keys</a:t>
            </a:r>
          </a:p>
          <a:p>
            <a:pPr lvl="1"/>
            <a:r>
              <a:rPr lang="en-US" b="1" dirty="0" err="1"/>
              <a:t>flatMapValues</a:t>
            </a:r>
            <a:r>
              <a:rPr lang="en-US" b="1" dirty="0"/>
              <a:t>(f): </a:t>
            </a:r>
            <a:r>
              <a:rPr lang="en-US" dirty="0"/>
              <a:t>same as </a:t>
            </a:r>
            <a:r>
              <a:rPr lang="en-US" dirty="0" err="1"/>
              <a:t>mapValues</a:t>
            </a:r>
            <a:r>
              <a:rPr lang="en-US" dirty="0"/>
              <a:t> when function returns several values</a:t>
            </a:r>
          </a:p>
          <a:p>
            <a:pPr lvl="1"/>
            <a:r>
              <a:rPr lang="en-US" b="1" dirty="0"/>
              <a:t>keys(): </a:t>
            </a:r>
            <a:r>
              <a:rPr lang="en-US" dirty="0"/>
              <a:t>Returns</a:t>
            </a:r>
            <a:r>
              <a:rPr lang="en-US" b="1" dirty="0"/>
              <a:t> </a:t>
            </a:r>
            <a:r>
              <a:rPr lang="en-US" dirty="0"/>
              <a:t>RDD with only the keys</a:t>
            </a:r>
          </a:p>
          <a:p>
            <a:pPr lvl="1"/>
            <a:r>
              <a:rPr lang="en-US" b="1" dirty="0"/>
              <a:t>values(): </a:t>
            </a:r>
            <a:r>
              <a:rPr lang="en-US" dirty="0"/>
              <a:t>Returns RDD with only the values</a:t>
            </a:r>
          </a:p>
          <a:p>
            <a:r>
              <a:rPr lang="en-US" dirty="0"/>
              <a:t>Simple operations on RDDs:</a:t>
            </a:r>
          </a:p>
          <a:p>
            <a:pPr lvl="1"/>
            <a:r>
              <a:rPr lang="en-US" b="1" dirty="0"/>
              <a:t>union(</a:t>
            </a:r>
            <a:r>
              <a:rPr lang="en-US" b="1" dirty="0" err="1"/>
              <a:t>otherRDD</a:t>
            </a:r>
            <a:r>
              <a:rPr lang="en-US" b="1" dirty="0"/>
              <a:t>)</a:t>
            </a:r>
            <a:r>
              <a:rPr lang="en-US" dirty="0"/>
              <a:t>: makes the union of all key-value pairs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6911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 RDDs: join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8937188-740C-F944-A7D9-C22100CF6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329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Joins are a fundamental operation of data which compute the </a:t>
                </a:r>
                <a:r>
                  <a:rPr lang="en-US" b="1" dirty="0"/>
                  <a:t>Cartesian product</a:t>
                </a:r>
                <a:r>
                  <a:rPr lang="en-US" dirty="0"/>
                  <a:t> between two sets (e.g., two RDDs)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Most of the time, joins are paired with a filter to improve performance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8937188-740C-F944-A7D9-C22100CF6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32928"/>
              </a:xfrm>
              <a:blipFill>
                <a:blip r:embed="rId2"/>
                <a:stretch>
                  <a:fillRect l="-965" t="-4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AB841-1A5C-3543-8E45-9811FC808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59" y="3819430"/>
            <a:ext cx="3667312" cy="27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6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pairs RDDs: join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937188-740C-F944-A7D9-C22100CF6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1417"/>
          </a:xfrm>
        </p:spPr>
        <p:txBody>
          <a:bodyPr>
            <a:normAutofit/>
          </a:bodyPr>
          <a:lstStyle/>
          <a:p>
            <a:r>
              <a:rPr lang="en-US" sz="2400" dirty="0"/>
              <a:t>We can use this idea to </a:t>
            </a:r>
            <a:r>
              <a:rPr lang="en-US" sz="2400" i="1" dirty="0"/>
              <a:t>join</a:t>
            </a:r>
            <a:r>
              <a:rPr lang="en-US" sz="2400" dirty="0"/>
              <a:t> key-value pairs and then filter for pairs that have the same key</a:t>
            </a:r>
          </a:p>
          <a:p>
            <a:r>
              <a:rPr lang="en-US" sz="2400" dirty="0"/>
              <a:t>RDD join performs an “inner join”</a:t>
            </a:r>
          </a:p>
          <a:p>
            <a:r>
              <a:rPr lang="en-US" sz="2400" dirty="0"/>
              <a:t>Inner Join:  Keys must be present in the left and right hand RDD.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B6814-02CB-3E44-8766-18B3EA215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58"/>
          <a:stretch/>
        </p:blipFill>
        <p:spPr>
          <a:xfrm>
            <a:off x="1033930" y="3819431"/>
            <a:ext cx="3149600" cy="2756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233A6-9097-114A-A626-6E20C78F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64" y="5267231"/>
            <a:ext cx="6773425" cy="393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9F31F-3387-A74C-8134-43BDDC05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64" y="4487581"/>
            <a:ext cx="3825085" cy="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98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 RDDs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937188-740C-F944-A7D9-C22100CF6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780643" cy="2294903"/>
          </a:xfrm>
        </p:spPr>
        <p:txBody>
          <a:bodyPr>
            <a:normAutofit/>
          </a:bodyPr>
          <a:lstStyle/>
          <a:p>
            <a:r>
              <a:rPr lang="en-US" dirty="0"/>
              <a:t>Lets suppose we want to join RDDs based on state and location ID:</a:t>
            </a:r>
          </a:p>
          <a:p>
            <a:r>
              <a:rPr lang="en-US" dirty="0"/>
              <a:t>Activity: how can we use join to achieve this?</a:t>
            </a:r>
          </a:p>
          <a:p>
            <a:r>
              <a:rPr lang="en-US" dirty="0"/>
              <a:t>Explore </a:t>
            </a:r>
            <a:r>
              <a:rPr lang="en-US" dirty="0" err="1"/>
              <a:t>leftOuterJoin</a:t>
            </a:r>
            <a:r>
              <a:rPr lang="en-US" dirty="0"/>
              <a:t> and </a:t>
            </a:r>
            <a:r>
              <a:rPr lang="en-US" dirty="0" err="1"/>
              <a:t>rightOuterJoin</a:t>
            </a:r>
            <a:r>
              <a:rPr lang="en-US" dirty="0"/>
              <a:t> </a:t>
            </a:r>
          </a:p>
          <a:p>
            <a:r>
              <a:rPr lang="en-US" dirty="0"/>
              <a:t>See class notebook for implementation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23159-7852-497C-97DF-2B7F274C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8" y="4789418"/>
            <a:ext cx="104730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6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2.0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14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with RDDs is that they do not have enough structure</a:t>
            </a:r>
          </a:p>
          <a:p>
            <a:r>
              <a:rPr lang="en-US" dirty="0" err="1"/>
              <a:t>DataFrames</a:t>
            </a:r>
            <a:r>
              <a:rPr lang="en-US" dirty="0"/>
              <a:t> tries to solve this by adding structure</a:t>
            </a:r>
          </a:p>
          <a:p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is a distributed collection of data organized into named columns</a:t>
            </a:r>
          </a:p>
          <a:p>
            <a:r>
              <a:rPr lang="en-US" dirty="0"/>
              <a:t>Similar to Pandas </a:t>
            </a:r>
            <a:r>
              <a:rPr lang="en-US" dirty="0" err="1"/>
              <a:t>DataFrames</a:t>
            </a:r>
            <a:r>
              <a:rPr lang="en-US" dirty="0"/>
              <a:t> but distributed across the cluster</a:t>
            </a:r>
          </a:p>
          <a:p>
            <a:r>
              <a:rPr lang="en-US" dirty="0"/>
              <a:t>You access the Spark 2.0+ functionality using the </a:t>
            </a:r>
            <a:r>
              <a:rPr lang="en-US" b="1" dirty="0"/>
              <a:t>spark </a:t>
            </a:r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717420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7634"/>
          </a:xfrm>
        </p:spPr>
        <p:txBody>
          <a:bodyPr/>
          <a:lstStyle/>
          <a:p>
            <a:r>
              <a:rPr lang="en-US" dirty="0"/>
              <a:t>You can read from multiple sources into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788196"/>
            <a:ext cx="9893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13411"/>
          </a:xfrm>
        </p:spPr>
        <p:txBody>
          <a:bodyPr>
            <a:normAutofit/>
          </a:bodyPr>
          <a:lstStyle/>
          <a:p>
            <a:r>
              <a:rPr lang="en-US" dirty="0"/>
              <a:t>Parquet files are a preferred data source for Spark data frames</a:t>
            </a:r>
          </a:p>
          <a:p>
            <a:r>
              <a:rPr lang="en-US" dirty="0"/>
              <a:t>Parquet files are datasets stored in columns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41" y="3189005"/>
            <a:ext cx="6915462" cy="31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53CE-33C7-CA41-AF7A-C28F1C75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52D2-040B-B444-BB15-67A373397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Creation of </a:t>
            </a:r>
            <a:r>
              <a:rPr lang="en-US" dirty="0" err="1"/>
              <a:t>dataframes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Row objects: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From RDDs: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From files:</a:t>
            </a: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CD000-FB61-C94E-AFDE-BFB343C02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32"/>
          <a:stretch/>
        </p:blipFill>
        <p:spPr>
          <a:xfrm>
            <a:off x="5107591" y="1995748"/>
            <a:ext cx="5076934" cy="146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2F6A6-2B4C-174B-8A05-F56208C5B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729" y="3642520"/>
            <a:ext cx="40386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51C5C-B235-A540-9295-831ABF502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21"/>
          <a:stretch/>
        </p:blipFill>
        <p:spPr>
          <a:xfrm>
            <a:off x="3049335" y="4850296"/>
            <a:ext cx="8672176" cy="660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FD695-FC36-BF4A-9EF0-5E2F49301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35" y="5715917"/>
            <a:ext cx="4089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0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23FF-4B52-AF45-9472-7EC5F6EE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8220-694B-2D4C-8675-20C3C303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All data in a specific column has the </a:t>
            </a:r>
            <a:r>
              <a:rPr lang="en-US" b="1" dirty="0"/>
              <a:t>same type</a:t>
            </a:r>
          </a:p>
          <a:p>
            <a:r>
              <a:rPr lang="en-US" dirty="0" err="1"/>
              <a:t>DataFrame</a:t>
            </a:r>
            <a:r>
              <a:rPr lang="en-US" dirty="0"/>
              <a:t> types can be hierarchical: The type of a column might be another “</a:t>
            </a:r>
            <a:r>
              <a:rPr lang="en-US" dirty="0" err="1"/>
              <a:t>DataFrame</a:t>
            </a:r>
            <a:r>
              <a:rPr lang="en-US" dirty="0"/>
              <a:t>”</a:t>
            </a:r>
          </a:p>
          <a:p>
            <a:r>
              <a:rPr lang="en-US" b="1" dirty="0"/>
              <a:t>You cannot perform </a:t>
            </a:r>
            <a:r>
              <a:rPr lang="en-US" b="1" dirty="0" err="1"/>
              <a:t>dataframe</a:t>
            </a:r>
            <a:r>
              <a:rPr lang="en-US" b="1" dirty="0"/>
              <a:t> operations using Python</a:t>
            </a:r>
            <a:endParaRPr lang="en-US" dirty="0"/>
          </a:p>
          <a:p>
            <a:r>
              <a:rPr lang="en-US" dirty="0"/>
              <a:t>Instead, you transform </a:t>
            </a:r>
            <a:r>
              <a:rPr lang="en-US" dirty="0" err="1"/>
              <a:t>DataFrames</a:t>
            </a:r>
            <a:r>
              <a:rPr lang="en-US" dirty="0"/>
              <a:t> by </a:t>
            </a:r>
            <a:r>
              <a:rPr lang="en-US" b="1" dirty="0"/>
              <a:t>selecting</a:t>
            </a:r>
            <a:r>
              <a:rPr lang="en-US" dirty="0"/>
              <a:t>, </a:t>
            </a:r>
            <a:r>
              <a:rPr lang="en-US" b="1" dirty="0"/>
              <a:t>modifying</a:t>
            </a:r>
            <a:r>
              <a:rPr lang="en-US" dirty="0"/>
              <a:t>, </a:t>
            </a:r>
            <a:r>
              <a:rPr lang="en-US" b="1" dirty="0"/>
              <a:t>filtering</a:t>
            </a:r>
            <a:r>
              <a:rPr lang="en-US" dirty="0"/>
              <a:t>, </a:t>
            </a:r>
            <a:r>
              <a:rPr lang="en-US" b="1" dirty="0"/>
              <a:t>joining</a:t>
            </a:r>
            <a:r>
              <a:rPr lang="en-US" dirty="0"/>
              <a:t>, </a:t>
            </a:r>
            <a:r>
              <a:rPr lang="en-US" b="1" dirty="0"/>
              <a:t>grouping</a:t>
            </a:r>
            <a:r>
              <a:rPr lang="en-US" dirty="0"/>
              <a:t>, or </a:t>
            </a:r>
            <a:r>
              <a:rPr lang="en-US" b="1" dirty="0"/>
              <a:t>aggregating </a:t>
            </a:r>
            <a:r>
              <a:rPr lang="en-US" dirty="0"/>
              <a:t>using specialized Spark commands similar to SQL</a:t>
            </a:r>
          </a:p>
          <a:p>
            <a:r>
              <a:rPr lang="en-US" dirty="0"/>
              <a:t>Many of these commands are </a:t>
            </a:r>
            <a:r>
              <a:rPr lang="en-US" b="1" dirty="0"/>
              <a:t>symbolic representations</a:t>
            </a:r>
            <a:r>
              <a:rPr lang="en-US" dirty="0"/>
              <a:t> of the operations</a:t>
            </a:r>
          </a:p>
          <a:p>
            <a:r>
              <a:rPr lang="en-US" dirty="0"/>
              <a:t>After the transformations, Spark builds an </a:t>
            </a:r>
            <a:r>
              <a:rPr lang="en-US" i="1" dirty="0"/>
              <a:t>execution plan</a:t>
            </a:r>
            <a:r>
              <a:rPr lang="en-US" dirty="0"/>
              <a:t> that is optimized for the column types and the operations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884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Hadoop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321" y="1600201"/>
            <a:ext cx="9176479" cy="191951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Traditionally: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Hadoop uses single programming model: MapReduce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It only works with data on hard drives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49789"/>
          <a:stretch/>
        </p:blipFill>
        <p:spPr>
          <a:xfrm>
            <a:off x="6718908" y="3743913"/>
            <a:ext cx="3825678" cy="2601144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800770" y="4167693"/>
            <a:ext cx="933765" cy="52777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" name="Pentagon 5"/>
          <p:cNvSpPr/>
          <p:nvPr/>
        </p:nvSpPr>
        <p:spPr>
          <a:xfrm>
            <a:off x="3259689" y="4167693"/>
            <a:ext cx="1129856" cy="52777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2734535" y="4431581"/>
            <a:ext cx="5251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entagon 12"/>
          <p:cNvSpPr/>
          <p:nvPr/>
        </p:nvSpPr>
        <p:spPr>
          <a:xfrm>
            <a:off x="2557689" y="5462965"/>
            <a:ext cx="933765" cy="52777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4" name="Pentagon 13"/>
          <p:cNvSpPr/>
          <p:nvPr/>
        </p:nvSpPr>
        <p:spPr>
          <a:xfrm>
            <a:off x="3873638" y="5462965"/>
            <a:ext cx="1129856" cy="52777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15" name="Straight Arrow Connector 14"/>
          <p:cNvCxnSpPr>
            <a:stCxn id="13" idx="3"/>
            <a:endCxn id="14" idx="1"/>
          </p:cNvCxnSpPr>
          <p:nvPr/>
        </p:nvCxnSpPr>
        <p:spPr>
          <a:xfrm>
            <a:off x="3491454" y="5726853"/>
            <a:ext cx="3821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662567" y="3890136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34368" y="4617560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cxnSp>
        <p:nvCxnSpPr>
          <p:cNvPr id="18" name="Elbow Connector 17"/>
          <p:cNvCxnSpPr>
            <a:stCxn id="6" idx="3"/>
            <a:endCxn id="13" idx="1"/>
          </p:cNvCxnSpPr>
          <p:nvPr/>
        </p:nvCxnSpPr>
        <p:spPr>
          <a:xfrm flipH="1">
            <a:off x="2557689" y="4431581"/>
            <a:ext cx="1831857" cy="1295272"/>
          </a:xfrm>
          <a:prstGeom prst="bentConnector5">
            <a:avLst>
              <a:gd name="adj1" fmla="val -12479"/>
              <a:gd name="adj2" fmla="val 50000"/>
              <a:gd name="adj3" fmla="val 1124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01746" y="5978240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cxnSp>
        <p:nvCxnSpPr>
          <p:cNvPr id="21" name="Straight Arrow Connector 20"/>
          <p:cNvCxnSpPr>
            <a:stCxn id="14" idx="3"/>
          </p:cNvCxnSpPr>
          <p:nvPr/>
        </p:nvCxnSpPr>
        <p:spPr>
          <a:xfrm>
            <a:off x="5003495" y="5726853"/>
            <a:ext cx="599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03495" y="5961419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</p:spTree>
    <p:extLst>
      <p:ext uri="{BB962C8B-B14F-4D97-AF65-F5344CB8AC3E}">
        <p14:creationId xmlns:p14="http://schemas.microsoft.com/office/powerpoint/2010/main" val="716104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35CF-1AAA-7F43-A46E-1D6347D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2863B-297E-3245-8A7F-7DF8BE0A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printSchema</a:t>
            </a:r>
            <a:r>
              <a:rPr lang="en-US" b="1" dirty="0"/>
              <a:t>(): </a:t>
            </a:r>
            <a:r>
              <a:rPr lang="en-US" dirty="0"/>
              <a:t>shows the datatypes of the </a:t>
            </a:r>
            <a:r>
              <a:rPr lang="en-US" dirty="0" err="1"/>
              <a:t>dataframe</a:t>
            </a:r>
            <a:endParaRPr lang="en-US" b="1" dirty="0"/>
          </a:p>
          <a:p>
            <a:r>
              <a:rPr lang="en-US" b="1" dirty="0"/>
              <a:t>show()</a:t>
            </a:r>
            <a:r>
              <a:rPr lang="en-US" dirty="0"/>
              <a:t>: prints the first </a:t>
            </a:r>
            <a:r>
              <a:rPr lang="en-US" i="1" dirty="0"/>
              <a:t>n</a:t>
            </a:r>
            <a:r>
              <a:rPr lang="en-US" dirty="0"/>
              <a:t> rows</a:t>
            </a:r>
          </a:p>
          <a:p>
            <a:r>
              <a:rPr lang="en-US" b="1" dirty="0"/>
              <a:t>take():</a:t>
            </a:r>
            <a:r>
              <a:rPr lang="en-US" dirty="0"/>
              <a:t> return first </a:t>
            </a:r>
            <a:r>
              <a:rPr lang="en-US" i="1" dirty="0"/>
              <a:t>n</a:t>
            </a:r>
            <a:r>
              <a:rPr lang="en-US" dirty="0"/>
              <a:t> rows</a:t>
            </a:r>
          </a:p>
          <a:p>
            <a:r>
              <a:rPr lang="en-US" b="1" dirty="0"/>
              <a:t>sample(</a:t>
            </a:r>
            <a:r>
              <a:rPr lang="en-US" b="1" dirty="0" err="1"/>
              <a:t>withReplacement</a:t>
            </a:r>
            <a:r>
              <a:rPr lang="en-US" b="1" dirty="0"/>
              <a:t>, fraction): </a:t>
            </a:r>
            <a:r>
              <a:rPr lang="en-US" dirty="0"/>
              <a:t>randomly sample rows (approximate)</a:t>
            </a:r>
          </a:p>
          <a:p>
            <a:r>
              <a:rPr lang="en-US" b="1" dirty="0"/>
              <a:t>display(df): </a:t>
            </a:r>
            <a:r>
              <a:rPr lang="en-US" dirty="0"/>
              <a:t>Exploratory interface for </a:t>
            </a:r>
            <a:r>
              <a:rPr lang="en-US" dirty="0" err="1"/>
              <a:t>dataframe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558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35CF-1AAA-7F43-A46E-1D6347D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2863B-297E-3245-8A7F-7DF8BE0A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select(*expressions): </a:t>
            </a:r>
            <a:r>
              <a:rPr lang="en-US" dirty="0"/>
              <a:t>returns a new </a:t>
            </a:r>
            <a:r>
              <a:rPr lang="en-US" dirty="0" err="1"/>
              <a:t>DataFrame</a:t>
            </a:r>
            <a:r>
              <a:rPr lang="en-US" dirty="0"/>
              <a:t> with columns</a:t>
            </a:r>
          </a:p>
          <a:p>
            <a:r>
              <a:rPr lang="en-US" b="1" dirty="0" err="1"/>
              <a:t>withColumn</a:t>
            </a:r>
            <a:r>
              <a:rPr lang="en-US" b="1" dirty="0"/>
              <a:t>(</a:t>
            </a:r>
            <a:r>
              <a:rPr lang="en-US" b="1" dirty="0" err="1"/>
              <a:t>colName</a:t>
            </a:r>
            <a:r>
              <a:rPr lang="en-US" b="1" dirty="0"/>
              <a:t>, expression): </a:t>
            </a:r>
            <a:r>
              <a:rPr lang="en-US" dirty="0"/>
              <a:t>creates a new column based on the expression</a:t>
            </a:r>
          </a:p>
          <a:p>
            <a:r>
              <a:rPr lang="en-US" dirty="0"/>
              <a:t>Expressions are </a:t>
            </a:r>
            <a:r>
              <a:rPr lang="en-US" b="1" dirty="0"/>
              <a:t>symbolic operations</a:t>
            </a:r>
          </a:p>
          <a:p>
            <a:r>
              <a:rPr lang="en-US" dirty="0"/>
              <a:t>Symbolic operations can hold </a:t>
            </a:r>
            <a:r>
              <a:rPr lang="en-US" i="1" dirty="0"/>
              <a:t>literal </a:t>
            </a:r>
            <a:r>
              <a:rPr lang="en-US" dirty="0"/>
              <a:t>values and </a:t>
            </a:r>
            <a:r>
              <a:rPr lang="en-US" i="1" dirty="0"/>
              <a:t>placeholders </a:t>
            </a:r>
            <a:r>
              <a:rPr lang="en-US" dirty="0"/>
              <a:t>for column names</a:t>
            </a:r>
          </a:p>
          <a:p>
            <a:r>
              <a:rPr lang="en-US" dirty="0"/>
              <a:t>You can perform symbolic operations on both literals and placeholders</a:t>
            </a:r>
          </a:p>
          <a:p>
            <a:r>
              <a:rPr lang="en-US" dirty="0"/>
              <a:t>Some symbolic operations are available in </a:t>
            </a:r>
            <a:r>
              <a:rPr lang="en-US" dirty="0" err="1"/>
              <a:t>pyspark.sql.functions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10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3E29-BAE3-4560-89F5-8A26F348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F12F-259E-48E4-A046-BBE4188B1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on the following slides are implemented in the ‘Introduction to Spark and </a:t>
            </a:r>
            <a:r>
              <a:rPr lang="en-US" dirty="0" err="1"/>
              <a:t>DataFrames.ipynb</a:t>
            </a:r>
            <a:r>
              <a:rPr lang="en-US" dirty="0"/>
              <a:t>” </a:t>
            </a:r>
            <a:r>
              <a:rPr lang="en-US" dirty="0" err="1"/>
              <a:t>ipython</a:t>
            </a:r>
            <a:r>
              <a:rPr lang="en-US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136813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CA15-30AB-F147-9F53-50AC886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14860-EDDC-AA4F-8C69-0A86C24AA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354235" cy="5032375"/>
          </a:xfrm>
        </p:spPr>
        <p:txBody>
          <a:bodyPr>
            <a:normAutofit/>
          </a:bodyPr>
          <a:lstStyle/>
          <a:p>
            <a:r>
              <a:rPr lang="en-US" dirty="0"/>
              <a:t>expression =  1 + </a:t>
            </a:r>
            <a:r>
              <a:rPr lang="en-US" dirty="0" err="1"/>
              <a:t>n_employees</a:t>
            </a:r>
            <a:endParaRPr lang="en-US" dirty="0"/>
          </a:p>
          <a:p>
            <a:r>
              <a:rPr lang="en-US" dirty="0"/>
              <a:t>To express the previous operation, I need a </a:t>
            </a:r>
            <a:r>
              <a:rPr lang="en-US" i="1" dirty="0"/>
              <a:t>literal</a:t>
            </a:r>
            <a:r>
              <a:rPr lang="en-US" dirty="0"/>
              <a:t> value (1) and a </a:t>
            </a:r>
            <a:r>
              <a:rPr lang="en-US" i="1" dirty="0"/>
              <a:t>placeholder</a:t>
            </a:r>
            <a:r>
              <a:rPr lang="en-US" dirty="0"/>
              <a:t> for the column </a:t>
            </a:r>
            <a:r>
              <a:rPr lang="en-US" dirty="0" err="1"/>
              <a:t>n_employees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symbolic operation produces a </a:t>
            </a:r>
            <a:r>
              <a:rPr lang="en-US" i="1" dirty="0"/>
              <a:t>column object which contains the defined operations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55F86-8F96-3547-9738-FE5CB79C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16" y="3429000"/>
            <a:ext cx="4064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32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CA15-30AB-F147-9F53-50AC886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A8587-C026-F74B-8E8A-25A6C60FB6BF}"/>
              </a:ext>
            </a:extLst>
          </p:cNvPr>
          <p:cNvSpPr txBox="1"/>
          <p:nvPr/>
        </p:nvSpPr>
        <p:spPr>
          <a:xfrm>
            <a:off x="999565" y="3993776"/>
            <a:ext cx="2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EBE1-4023-034F-AF26-30EFE48F1EFF}"/>
              </a:ext>
            </a:extLst>
          </p:cNvPr>
          <p:cNvSpPr txBox="1"/>
          <p:nvPr/>
        </p:nvSpPr>
        <p:spPr>
          <a:xfrm>
            <a:off x="7037294" y="1143000"/>
            <a:ext cx="210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column type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34A5AB-CEB7-644C-A7FB-F948D8400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3566"/>
            <a:ext cx="4796118" cy="2307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80DFD-3CEA-4FE6-A398-D5CA7DDE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84" y="1543566"/>
            <a:ext cx="5362575" cy="2085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33D90-7007-42B0-9ED4-BE2AFDA8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52" y="4363108"/>
            <a:ext cx="5895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B225-0731-5C43-8F7C-482476AF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5405-948A-B143-8E0B-B7A33102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8563"/>
          </a:xfrm>
        </p:spPr>
        <p:txBody>
          <a:bodyPr/>
          <a:lstStyle/>
          <a:p>
            <a:r>
              <a:rPr lang="en-US" dirty="0"/>
              <a:t>You can use select to select columns,  modify them, or create new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44763-6152-7F44-844D-A7E04B2A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81" y="3254188"/>
            <a:ext cx="3133984" cy="2768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E6986-6E12-2F4D-8920-A6983867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80" y="2560170"/>
            <a:ext cx="6408401" cy="410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5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FD58-2FB4-CE45-B1E9-AF393080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F236-E9FE-104B-B8FE-5C4F6A21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5"/>
            <a:ext cx="10515600" cy="1680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following code snippet shows that new columns are created using utility functions provided by the Spark SQL utility function (</a:t>
            </a:r>
            <a:r>
              <a:rPr lang="en-US" dirty="0" err="1"/>
              <a:t>fn</a:t>
            </a:r>
            <a:r>
              <a:rPr lang="en-US" dirty="0"/>
              <a:t>) module.</a:t>
            </a:r>
          </a:p>
          <a:p>
            <a:r>
              <a:rPr lang="en-US" dirty="0"/>
              <a:t>Note that </a:t>
            </a:r>
            <a:r>
              <a:rPr lang="en-US" dirty="0" err="1"/>
              <a:t>fn.lit</a:t>
            </a:r>
            <a:r>
              <a:rPr lang="en-US" dirty="0"/>
              <a:t>() is needed to create a literal passed to pow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10BA-16EE-F44E-ADB2-58BB2D19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61" y="3079376"/>
            <a:ext cx="5043368" cy="37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63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970C-EDF7-B24A-B595-60063E71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A007-FBF5-334E-89DB-C6F0BB21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8563"/>
          </a:xfrm>
        </p:spPr>
        <p:txBody>
          <a:bodyPr/>
          <a:lstStyle/>
          <a:p>
            <a:r>
              <a:rPr lang="en-US" b="1" dirty="0"/>
              <a:t>where(expression</a:t>
            </a:r>
            <a:r>
              <a:rPr lang="en-US" dirty="0"/>
              <a:t>): select only rows where expression is true</a:t>
            </a:r>
          </a:p>
          <a:p>
            <a:r>
              <a:rPr lang="en-US" dirty="0"/>
              <a:t>Expressions can be complex: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A9BEE-952D-7E4B-8662-8DF29FFE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3389125"/>
            <a:ext cx="10960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22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4C5F-B30E-424A-A337-EC36919A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A0FD-7ACC-4938-8E56-CDE48149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/>
              <a:t>Inner joins </a:t>
            </a:r>
            <a:r>
              <a:rPr lang="en-US" sz="9600" dirty="0"/>
              <a:t>(keep rows with keys that exist in the left and right datasets)</a:t>
            </a:r>
          </a:p>
          <a:p>
            <a:r>
              <a:rPr lang="en-US" sz="9600" b="1" dirty="0"/>
              <a:t>Outer joins </a:t>
            </a:r>
            <a:r>
              <a:rPr lang="en-US" sz="9600" dirty="0"/>
              <a:t>(keep rows with keys in either the left or right datasets)</a:t>
            </a:r>
          </a:p>
          <a:p>
            <a:r>
              <a:rPr lang="en-US" sz="9600" b="1" dirty="0"/>
              <a:t>Left outer joins </a:t>
            </a:r>
            <a:r>
              <a:rPr lang="en-US" sz="9600" dirty="0"/>
              <a:t>(keep rows with keys in the left dataset)</a:t>
            </a:r>
          </a:p>
          <a:p>
            <a:r>
              <a:rPr lang="en-US" sz="9600" b="1" dirty="0"/>
              <a:t>Right outer joins </a:t>
            </a:r>
            <a:r>
              <a:rPr lang="en-US" sz="9600" dirty="0"/>
              <a:t>(keep rows with keys in the right dataset)</a:t>
            </a:r>
          </a:p>
          <a:p>
            <a:r>
              <a:rPr lang="en-US" sz="9600" dirty="0"/>
              <a:t>Left semi joins (keep the rows in the left, and only the left, dataset where the key appears in the right dataset)</a:t>
            </a:r>
          </a:p>
          <a:p>
            <a:r>
              <a:rPr lang="en-US" sz="9600" dirty="0"/>
              <a:t>Left anti joins (keep the rows in the left, and only the left, dataset where they do</a:t>
            </a:r>
            <a:br>
              <a:rPr lang="en-US" sz="9600" dirty="0"/>
            </a:br>
            <a:r>
              <a:rPr lang="en-US" sz="9600" dirty="0"/>
              <a:t>not appear in the right dataset)</a:t>
            </a:r>
          </a:p>
          <a:p>
            <a:r>
              <a:rPr lang="en-US" sz="9600" dirty="0"/>
              <a:t>Natural joins (perform a join by implicitly matching the columns between the</a:t>
            </a:r>
            <a:br>
              <a:rPr lang="en-US" sz="9600" dirty="0"/>
            </a:br>
            <a:r>
              <a:rPr lang="en-US" sz="9600" dirty="0"/>
              <a:t>two datasets with the same names)</a:t>
            </a:r>
          </a:p>
          <a:p>
            <a:r>
              <a:rPr lang="en-US" sz="9600" dirty="0"/>
              <a:t>Cross (or Cartesian) joins (match every row in the left dataset with every row in</a:t>
            </a:r>
            <a:br>
              <a:rPr lang="en-US" sz="9600" dirty="0"/>
            </a:br>
            <a:r>
              <a:rPr lang="en-US" sz="9600" dirty="0"/>
              <a:t>the right dataset) </a:t>
            </a:r>
            <a:br>
              <a:rPr lang="en-US" sz="96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5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1E5A1-6F39-BC4A-9A02-B3695C1F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05088"/>
            <a:ext cx="6016888" cy="2558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1DCB4-FBD8-6D42-9E72-CE58D61D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7D939-E1BF-C44F-8818-A905DB6F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4A1634-DA87-4D7E-AA56-9C3F53A55C4E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left and right data frames</a:t>
            </a:r>
          </a:p>
        </p:txBody>
      </p:sp>
    </p:spTree>
    <p:extLst>
      <p:ext uri="{BB962C8B-B14F-4D97-AF65-F5344CB8AC3E}">
        <p14:creationId xmlns:p14="http://schemas.microsoft.com/office/powerpoint/2010/main" val="316741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89477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RAM bandwidth has been increasing exponentially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Spark can perform in-memory computations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320"/>
          <a:stretch/>
        </p:blipFill>
        <p:spPr>
          <a:xfrm>
            <a:off x="3806794" y="3494973"/>
            <a:ext cx="434623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79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704FE-C25E-B742-B571-1B6F844A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405"/>
            <a:ext cx="6160665" cy="2679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14810-28D1-384E-8607-3E5E7EE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5A8BF-0E7C-E64E-91EC-FEC50E3E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1B3DC-1BD3-46ED-A4DC-A16BA4AEEE50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left data frame</a:t>
            </a:r>
          </a:p>
        </p:txBody>
      </p:sp>
    </p:spTree>
    <p:extLst>
      <p:ext uri="{BB962C8B-B14F-4D97-AF65-F5344CB8AC3E}">
        <p14:creationId xmlns:p14="http://schemas.microsoft.com/office/powerpoint/2010/main" val="3186910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71CFF-0C52-1B48-B61C-1C551406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517"/>
            <a:ext cx="6462816" cy="2639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109DB-B82F-F749-B4DD-F228578E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3FEBB-5A6E-2249-BAFD-F7FF432D1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59457-80D2-48E6-97FA-F45173F8D0F4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right data frame</a:t>
            </a:r>
          </a:p>
        </p:txBody>
      </p:sp>
    </p:spTree>
    <p:extLst>
      <p:ext uri="{BB962C8B-B14F-4D97-AF65-F5344CB8AC3E}">
        <p14:creationId xmlns:p14="http://schemas.microsoft.com/office/powerpoint/2010/main" val="1856403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364"/>
          </a:xfrm>
        </p:spPr>
        <p:txBody>
          <a:bodyPr/>
          <a:lstStyle/>
          <a:p>
            <a:r>
              <a:rPr lang="en-US" dirty="0"/>
              <a:t>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654CA-152C-E640-BEE2-0E8F1E8F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6488"/>
            <a:ext cx="6368935" cy="3029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CDBE7-AB6B-D143-88C5-AA276F6C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124F7-BDA3-1640-B50C-FCE861FB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4430F-291D-43F6-8CB6-C317981F7DE3}"/>
              </a:ext>
            </a:extLst>
          </p:cNvPr>
          <p:cNvSpPr txBox="1"/>
          <p:nvPr/>
        </p:nvSpPr>
        <p:spPr>
          <a:xfrm>
            <a:off x="838201" y="1512711"/>
            <a:ext cx="6702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either the left or right data frames</a:t>
            </a:r>
          </a:p>
        </p:txBody>
      </p:sp>
    </p:spTree>
    <p:extLst>
      <p:ext uri="{BB962C8B-B14F-4D97-AF65-F5344CB8AC3E}">
        <p14:creationId xmlns:p14="http://schemas.microsoft.com/office/powerpoint/2010/main" val="3855530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4AA3-7617-484A-BF33-F3070A3C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A50E-CBCC-F14F-8D95-A94FFBB1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9646"/>
          </a:xfrm>
        </p:spPr>
        <p:txBody>
          <a:bodyPr/>
          <a:lstStyle/>
          <a:p>
            <a:r>
              <a:rPr lang="en-US" b="1" dirty="0" err="1"/>
              <a:t>groupBy</a:t>
            </a:r>
            <a:r>
              <a:rPr lang="en-US" b="1" dirty="0"/>
              <a:t>(*expressions)</a:t>
            </a:r>
            <a:r>
              <a:rPr lang="en-US" dirty="0"/>
              <a:t>: groups by a list of expressions</a:t>
            </a:r>
          </a:p>
          <a:p>
            <a:r>
              <a:rPr lang="en-US" dirty="0"/>
              <a:t>Typically, a list of columns: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this transformation does not do anything until we perform an action on the group object like an aggregate 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25C11-AD61-C34A-98B6-47769191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5098"/>
            <a:ext cx="7581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0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A55F-9C75-224F-847A-7349BBB8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E1F5-854E-D348-BA96-E962CD1A6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special functions that only work on grouped data</a:t>
            </a:r>
          </a:p>
          <a:p>
            <a:r>
              <a:rPr lang="en-US" dirty="0"/>
              <a:t>They are applied using the method </a:t>
            </a:r>
            <a:r>
              <a:rPr lang="en-US" b="1" dirty="0" err="1"/>
              <a:t>agg</a:t>
            </a:r>
            <a:r>
              <a:rPr lang="en-US" b="1" dirty="0"/>
              <a:t>(*expressions)</a:t>
            </a:r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 err="1"/>
              <a:t>fn.sum</a:t>
            </a:r>
            <a:r>
              <a:rPr lang="en-US" dirty="0"/>
              <a:t>, </a:t>
            </a:r>
            <a:r>
              <a:rPr lang="en-US" dirty="0" err="1"/>
              <a:t>fn.stddev</a:t>
            </a:r>
            <a:r>
              <a:rPr lang="en-US" dirty="0"/>
              <a:t>: self explanatory</a:t>
            </a:r>
          </a:p>
          <a:p>
            <a:pPr lvl="1"/>
            <a:r>
              <a:rPr lang="en-US" dirty="0" err="1"/>
              <a:t>fn.count</a:t>
            </a:r>
            <a:r>
              <a:rPr lang="en-US" dirty="0"/>
              <a:t>: counts when column is not null</a:t>
            </a:r>
          </a:p>
          <a:p>
            <a:pPr lvl="1"/>
            <a:r>
              <a:rPr lang="en-US" dirty="0" err="1"/>
              <a:t>fn.countDistinct</a:t>
            </a:r>
            <a:r>
              <a:rPr lang="en-US" dirty="0"/>
              <a:t>: how many distinct values of a column</a:t>
            </a:r>
          </a:p>
        </p:txBody>
      </p:sp>
    </p:spTree>
    <p:extLst>
      <p:ext uri="{BB962C8B-B14F-4D97-AF65-F5344CB8AC3E}">
        <p14:creationId xmlns:p14="http://schemas.microsoft.com/office/powerpoint/2010/main" val="911500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C716-50E4-2E46-B4CE-0591ED01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54F89-2050-5B47-9ACA-BB492D56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0379"/>
            <a:ext cx="6362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89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B4BAD-2071-4DFE-8DE2-E5082737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8BE91-472B-4133-8D42-B2A8A0EA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6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Spark ML implements several machine learning algorithms at scale: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It works on Spark </a:t>
            </a:r>
            <a:r>
              <a:rPr lang="en-US" dirty="0" err="1"/>
              <a:t>DataFrames</a:t>
            </a:r>
            <a:r>
              <a:rPr lang="en-US" dirty="0"/>
              <a:t> by performing transformations of the data</a:t>
            </a:r>
          </a:p>
          <a:p>
            <a:r>
              <a:rPr lang="en-US" dirty="0"/>
              <a:t>A typical data science analysis requires several transformations</a:t>
            </a:r>
          </a:p>
          <a:p>
            <a:r>
              <a:rPr lang="en-US" dirty="0"/>
              <a:t>These transformations can be implemented through Pipelines</a:t>
            </a:r>
          </a:p>
        </p:txBody>
      </p:sp>
    </p:spTree>
    <p:extLst>
      <p:ext uri="{BB962C8B-B14F-4D97-AF65-F5344CB8AC3E}">
        <p14:creationId xmlns:p14="http://schemas.microsoft.com/office/powerpoint/2010/main" val="1101059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6660-7CB7-4BC1-B337-7E2D873A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Spark machine learning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74C53-A70B-47B7-B7D8-F3983E2C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71" y="1825625"/>
            <a:ext cx="7477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7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Transformers and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0764"/>
          </a:xfrm>
        </p:spPr>
        <p:txBody>
          <a:bodyPr/>
          <a:lstStyle/>
          <a:p>
            <a:r>
              <a:rPr lang="en-US" dirty="0"/>
              <a:t>Note that Spark ML for RDD is deprecated</a:t>
            </a:r>
          </a:p>
          <a:p>
            <a:r>
              <a:rPr lang="en-US" dirty="0"/>
              <a:t>Preferred method for Spark ML is to work only with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r>
              <a:rPr lang="en-US" dirty="0"/>
              <a:t>Spark Machine Learning works by creating transformers and estimators using </a:t>
            </a:r>
            <a:r>
              <a:rPr lang="en-US" dirty="0" err="1"/>
              <a:t>DataFrames</a:t>
            </a:r>
            <a:r>
              <a:rPr lang="en-US" dirty="0"/>
              <a:t> as inputs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5104" y="4404575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Tokenizer</a:t>
            </a:r>
          </a:p>
          <a:p>
            <a:pPr algn="ctr"/>
            <a:r>
              <a:rPr lang="en-US" dirty="0"/>
              <a:t>(transformer)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45" y="4295103"/>
            <a:ext cx="2502984" cy="11591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18" idx="3"/>
            <a:endCxn id="4" idx="1"/>
          </p:cNvCxnSpPr>
          <p:nvPr/>
        </p:nvCxnSpPr>
        <p:spPr>
          <a:xfrm>
            <a:off x="3283229" y="4874653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15148" y="4505321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053521" y="4874653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9532" y="4505321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07" y="4404575"/>
            <a:ext cx="3160333" cy="9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8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17" b="1" i="1" dirty="0"/>
              <a:t>Apache Spark: </a:t>
            </a:r>
            <a:r>
              <a:rPr lang="en-US" sz="2417" i="1" dirty="0"/>
              <a:t>Apache Spark is a unified computing engine and a set of libraries for parallel data (Spark the Definitive Guide Page 3).</a:t>
            </a:r>
          </a:p>
          <a:p>
            <a:r>
              <a:rPr lang="en-US" sz="2417" dirty="0"/>
              <a:t>Spark has several high-level tools, including:</a:t>
            </a:r>
          </a:p>
          <a:p>
            <a:pPr lvl="1"/>
            <a:r>
              <a:rPr lang="en-US" b="1" dirty="0"/>
              <a:t>ML</a:t>
            </a:r>
            <a:r>
              <a:rPr lang="en-US" dirty="0"/>
              <a:t>: a machine learning library</a:t>
            </a:r>
          </a:p>
          <a:p>
            <a:pPr lvl="1"/>
            <a:r>
              <a:rPr lang="en-US" b="1" dirty="0"/>
              <a:t>Spark Streaming</a:t>
            </a:r>
            <a:r>
              <a:rPr lang="en-US" dirty="0"/>
              <a:t>: enables high-throughput, fault-tolerant stream processing of live data streams</a:t>
            </a:r>
          </a:p>
          <a:p>
            <a:pPr lvl="1"/>
            <a:r>
              <a:rPr lang="en-US" b="1" dirty="0"/>
              <a:t>Spark SQL</a:t>
            </a:r>
            <a:r>
              <a:rPr lang="en-US" dirty="0"/>
              <a:t>: runs SQL and HiveQL queries</a:t>
            </a:r>
          </a:p>
          <a:p>
            <a:pPr lvl="1"/>
            <a:r>
              <a:rPr lang="en-US" b="1" dirty="0"/>
              <a:t>GraphX</a:t>
            </a:r>
            <a:r>
              <a:rPr lang="en-US" dirty="0"/>
              <a:t>: an API for graphs and graph-parallel computation</a:t>
            </a:r>
          </a:p>
          <a:p>
            <a:r>
              <a:rPr lang="en-US" sz="2417" dirty="0"/>
              <a:t>Spark can be executed in two ways:</a:t>
            </a:r>
          </a:p>
          <a:p>
            <a:pPr lvl="1"/>
            <a:r>
              <a:rPr lang="en-US" dirty="0"/>
              <a:t>Standalone</a:t>
            </a:r>
          </a:p>
          <a:p>
            <a:pPr lvl="1"/>
            <a:r>
              <a:rPr lang="en-US" dirty="0"/>
              <a:t>With a cluster manager such as YARN  </a:t>
            </a:r>
          </a:p>
        </p:txBody>
      </p:sp>
    </p:spTree>
    <p:extLst>
      <p:ext uri="{BB962C8B-B14F-4D97-AF65-F5344CB8AC3E}">
        <p14:creationId xmlns:p14="http://schemas.microsoft.com/office/powerpoint/2010/main" val="3695028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Transformers and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07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Transformers: </a:t>
            </a:r>
            <a:r>
              <a:rPr lang="en-US" dirty="0"/>
              <a:t>An algorithm which converts one data frame into another data frame</a:t>
            </a:r>
          </a:p>
          <a:p>
            <a:r>
              <a:rPr lang="en-US" b="1" dirty="0"/>
              <a:t>Estimators: </a:t>
            </a:r>
            <a:r>
              <a:rPr lang="en-US" dirty="0"/>
              <a:t>An algorithm which can be fit on a data frame to produce a transformer</a:t>
            </a:r>
          </a:p>
          <a:p>
            <a:r>
              <a:rPr lang="en-US" dirty="0"/>
              <a:t>For example, if we want to count terms in text, we need to know how many terms are in all documents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5104" y="3857223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>
            <a:off x="3283229" y="4327301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50757" y="3957969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words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" y="3857223"/>
            <a:ext cx="3160333" cy="917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031864" y="4327301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43739" y="3857223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4061" y="4810261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vocabulary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95104" y="5428445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283229" y="5879204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50757" y="5509872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" y="5409126"/>
            <a:ext cx="3160333" cy="91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70" y="5477007"/>
            <a:ext cx="4039330" cy="80439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031864" y="5879204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01160" y="5509872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03815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DD8D-2745-4059-99BA-755E4182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Spark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D6D33-F0A6-494E-B541-0CC0F78F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17" y="2405766"/>
            <a:ext cx="8885165" cy="36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0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475919"/>
          </a:xfrm>
        </p:spPr>
        <p:txBody>
          <a:bodyPr>
            <a:normAutofit/>
          </a:bodyPr>
          <a:lstStyle/>
          <a:p>
            <a:r>
              <a:rPr lang="en-US" dirty="0"/>
              <a:t>Data science is all about building data analytic pipelines from raw data to models</a:t>
            </a:r>
          </a:p>
          <a:p>
            <a:r>
              <a:rPr lang="en-US" dirty="0"/>
              <a:t>Spark ML Pipeline chains multiple Transformers and Estimators</a:t>
            </a:r>
          </a:p>
          <a:p>
            <a:r>
              <a:rPr lang="en-US" dirty="0"/>
              <a:t>Pipelines can be saved and shared</a:t>
            </a:r>
          </a:p>
          <a:p>
            <a:r>
              <a:rPr lang="en-US" dirty="0"/>
              <a:t>A Pipeline always starts as an Estimator that needs to be fitted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64417" y="4584880"/>
            <a:ext cx="3638336" cy="15484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(estimator)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15555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235369" y="5188482"/>
            <a:ext cx="1532479" cy="3477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" y="4779576"/>
            <a:ext cx="2502984" cy="115910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6" idx="3"/>
            <a:endCxn id="18" idx="1"/>
          </p:cNvCxnSpPr>
          <p:nvPr/>
        </p:nvCxnSpPr>
        <p:spPr>
          <a:xfrm>
            <a:off x="2768959" y="5359126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8374" y="4989794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cxnSp>
        <p:nvCxnSpPr>
          <p:cNvPr id="32" name="Straight Arrow Connector 31"/>
          <p:cNvCxnSpPr>
            <a:endCxn id="24" idx="1"/>
          </p:cNvCxnSpPr>
          <p:nvPr/>
        </p:nvCxnSpPr>
        <p:spPr>
          <a:xfrm>
            <a:off x="4539911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102753" y="5355905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798211" y="4584880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49349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9569163" y="5188482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>
          <a:xfrm>
            <a:off x="8873705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111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475919"/>
          </a:xfrm>
        </p:spPr>
        <p:txBody>
          <a:bodyPr>
            <a:normAutofit/>
          </a:bodyPr>
          <a:lstStyle/>
          <a:p>
            <a:r>
              <a:rPr lang="en-US" dirty="0"/>
              <a:t>A Pipeline </a:t>
            </a:r>
            <a:r>
              <a:rPr lang="en-US" b="1" dirty="0"/>
              <a:t>always</a:t>
            </a:r>
            <a:r>
              <a:rPr lang="en-US" dirty="0"/>
              <a:t> needs to be fitted even when stages are all transformers</a:t>
            </a:r>
          </a:p>
          <a:p>
            <a:r>
              <a:rPr lang="en-US" dirty="0"/>
              <a:t>A Pipeline transformer contains an entire process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" y="4779576"/>
            <a:ext cx="2502984" cy="115910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6" idx="3"/>
          </p:cNvCxnSpPr>
          <p:nvPr/>
        </p:nvCxnSpPr>
        <p:spPr>
          <a:xfrm>
            <a:off x="2768959" y="5359126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8374" y="4989794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95824" y="4584880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6962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5266776" y="5188482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>
          <a:xfrm>
            <a:off x="4571318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516" y="4956929"/>
            <a:ext cx="4039330" cy="804394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39" idx="3"/>
            <a:endCxn id="16" idx="1"/>
          </p:cNvCxnSpPr>
          <p:nvPr/>
        </p:nvCxnSpPr>
        <p:spPr>
          <a:xfrm flipV="1">
            <a:off x="7134160" y="5359126"/>
            <a:ext cx="8243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5567" y="4800328"/>
            <a:ext cx="785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words, </a:t>
            </a:r>
            <a:br>
              <a:rPr lang="en-US" sz="1400"/>
            </a:br>
            <a:r>
              <a:rPr lang="en-US" sz="1400"/>
              <a:t>features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5164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3030"/>
            <a:ext cx="10515600" cy="2612518"/>
          </a:xfrm>
        </p:spPr>
        <p:txBody>
          <a:bodyPr>
            <a:normAutofit/>
          </a:bodyPr>
          <a:lstStyle/>
          <a:p>
            <a:r>
              <a:rPr lang="en-US" dirty="0"/>
              <a:t>Some Estimators are algorithms that work on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In this context, an algorithm is a machine learning model</a:t>
            </a:r>
          </a:p>
          <a:p>
            <a:r>
              <a:rPr lang="en-US" dirty="0"/>
              <a:t>For example, </a:t>
            </a:r>
            <a:r>
              <a:rPr lang="en-US" dirty="0" err="1"/>
              <a:t>LogisticRegression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00033" y="3334686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67785" y="3655023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49443" y="32856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tf</a:t>
            </a:r>
            <a:r>
              <a:rPr lang="en-US" dirty="0"/>
              <a:t> (X)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67785" y="4150860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24810" y="3781528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score (y)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83306" y="3334686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927172" y="3808745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03796" y="3200485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Training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1329" y="5003528"/>
            <a:ext cx="13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Testing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4" y="5509936"/>
            <a:ext cx="4076426" cy="1041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8" y="3500527"/>
            <a:ext cx="4145469" cy="103788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871159" y="5458423"/>
            <a:ext cx="1593175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LogisticRegression</a:t>
            </a:r>
            <a:endParaRPr lang="en-US" sz="1400" dirty="0"/>
          </a:p>
          <a:p>
            <a:pPr algn="ctr"/>
            <a:r>
              <a:rPr lang="en-US" sz="1400" dirty="0"/>
              <a:t>(transformer)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58318" y="5955571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42193" y="55779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tf</a:t>
            </a:r>
            <a:r>
              <a:rPr lang="en-US" sz="1400" dirty="0"/>
              <a:t> (X)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632" y="5399559"/>
            <a:ext cx="4666780" cy="10578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353800" y="5372860"/>
            <a:ext cx="720144" cy="102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8" idx="3"/>
            <a:endCxn id="10" idx="1"/>
          </p:cNvCxnSpPr>
          <p:nvPr/>
        </p:nvCxnSpPr>
        <p:spPr>
          <a:xfrm flipV="1">
            <a:off x="6464334" y="5928501"/>
            <a:ext cx="912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44069" y="5561428"/>
            <a:ext cx="932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prediction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7472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569333" y="3070674"/>
            <a:ext cx="7688689" cy="3124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(estimator)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071186"/>
          </a:xfrm>
        </p:spPr>
        <p:txBody>
          <a:bodyPr>
            <a:normAutofit/>
          </a:bodyPr>
          <a:lstStyle/>
          <a:p>
            <a:r>
              <a:rPr lang="en-US" dirty="0"/>
              <a:t>Algorithms can be part of Pipelines</a:t>
            </a:r>
          </a:p>
          <a:p>
            <a:r>
              <a:rPr lang="en-US" dirty="0"/>
              <a:t>Pipelines can be combined with other Pipelines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04239" y="3895859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55377" y="4499461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4675191" y="4499461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979733" y="4670105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12169" y="4144150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16711" y="4614228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40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EFBB-403D-4EE2-B439-B8D34E69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8DD8E-B9F7-4146-9265-68244712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evaluator allows us to see how a given model performs according to specified criteria</a:t>
            </a:r>
          </a:p>
          <a:p>
            <a:r>
              <a:rPr lang="en-US" sz="3200" dirty="0"/>
              <a:t>An evaluator is used to select the best model from a group of models.</a:t>
            </a:r>
          </a:p>
          <a:p>
            <a:r>
              <a:rPr lang="en-US" sz="3200" dirty="0"/>
              <a:t>An evaluator compares model predictions to truth data and calculates a score indicating how well the model performed.</a:t>
            </a:r>
          </a:p>
        </p:txBody>
      </p:sp>
    </p:spTree>
    <p:extLst>
      <p:ext uri="{BB962C8B-B14F-4D97-AF65-F5344CB8AC3E}">
        <p14:creationId xmlns:p14="http://schemas.microsoft.com/office/powerpoint/2010/main" val="1130607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8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832752" y="1801606"/>
            <a:ext cx="7322707" cy="170523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33" dirty="0"/>
              <a:t>“Apache Spark™ is a fast and general purpose engine for large-scale data processing.”</a:t>
            </a:r>
          </a:p>
          <a:p>
            <a:pPr marL="0" indent="0">
              <a:buNone/>
            </a:pPr>
            <a:endParaRPr lang="en-US" sz="2833" dirty="0"/>
          </a:p>
        </p:txBody>
      </p:sp>
      <p:pic>
        <p:nvPicPr>
          <p:cNvPr id="7" name="Content Placeholder 6" descr="Spark-1.pn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28" t="51933" r="-18728"/>
          <a:stretch/>
        </p:blipFill>
        <p:spPr>
          <a:xfrm>
            <a:off x="723558" y="2756883"/>
            <a:ext cx="9914746" cy="320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2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Architectural Components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Spark applications consist of a driver process and a set of executor processes.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Driver and executors can be on one computer or on distributed computers.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Cluster Manager can be YARN or some other manager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>
                    <a:alpha val="60000"/>
                  </a:schemeClr>
                </a:solidFill>
              </a:rPr>
              <a:t>This section uses information from Spark the Definitive Guide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8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5B827-6596-45D9-BF39-4CCBFB87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Driver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2DDC6-C976-4080-8A34-05EDC8A59A54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The driver process runs the application’s “main” program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Runs on one of the nodes in the cluster (in cluster mode) or on the client computer (client mode)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Is responsible for three things: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Maintaining information about the Spark applications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Responding to a user’s program or input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Analyzing, distributing, and scheduling work across the executors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4FE0F-2143-444B-9AC2-C74DB801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13930</TotalTime>
  <Words>3226</Words>
  <Application>Microsoft Office PowerPoint</Application>
  <PresentationFormat>Widescreen</PresentationFormat>
  <Paragraphs>404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Courier New</vt:lpstr>
      <vt:lpstr>Wingdings 2</vt:lpstr>
      <vt:lpstr>Office Theme</vt:lpstr>
      <vt:lpstr>IST718 Apache Spark</vt:lpstr>
      <vt:lpstr>Attendance</vt:lpstr>
      <vt:lpstr>Objectives</vt:lpstr>
      <vt:lpstr>Hadoop</vt:lpstr>
      <vt:lpstr>Spark</vt:lpstr>
      <vt:lpstr>What is Spark?</vt:lpstr>
      <vt:lpstr>Spark</vt:lpstr>
      <vt:lpstr>Spark Architectural Components</vt:lpstr>
      <vt:lpstr>Spark Driver Process</vt:lpstr>
      <vt:lpstr>Spark Executor Process</vt:lpstr>
      <vt:lpstr>Cluster Managers</vt:lpstr>
      <vt:lpstr>Cluster Managers</vt:lpstr>
      <vt:lpstr>Spark Session and User Processes</vt:lpstr>
      <vt:lpstr>Spark 1.6+ vs 2.0+</vt:lpstr>
      <vt:lpstr>Classic Spark v. &lt;2.0</vt:lpstr>
      <vt:lpstr>Spark RDDs</vt:lpstr>
      <vt:lpstr>Important RDD Concepts</vt:lpstr>
      <vt:lpstr>Sample RDD Lineage Graph</vt:lpstr>
      <vt:lpstr>Creating RDDs</vt:lpstr>
      <vt:lpstr>Example: Creating RDDs</vt:lpstr>
      <vt:lpstr>RDD Persist</vt:lpstr>
      <vt:lpstr>RDD Disk and Recover</vt:lpstr>
      <vt:lpstr>RDD Checkpointing</vt:lpstr>
      <vt:lpstr>RDD Operations</vt:lpstr>
      <vt:lpstr>RDD Dependencies and Transformations</vt:lpstr>
      <vt:lpstr>Narrow Transformation / Dependency</vt:lpstr>
      <vt:lpstr>Wide Transformation / Dependency</vt:lpstr>
      <vt:lpstr>Example Transformations</vt:lpstr>
      <vt:lpstr>Example Actions</vt:lpstr>
      <vt:lpstr>Operations on key-value pair RDDs</vt:lpstr>
      <vt:lpstr>Join operations on pairs of key-value pair RDDs: join operations</vt:lpstr>
      <vt:lpstr>Join operations on pairs of key-value pairs RDDs: join operations</vt:lpstr>
      <vt:lpstr>Join operations on pairs of key-value pair RDDs</vt:lpstr>
      <vt:lpstr>Spark 2.0</vt:lpstr>
      <vt:lpstr>DataFrames</vt:lpstr>
      <vt:lpstr>DataFrames (2)</vt:lpstr>
      <vt:lpstr>DataFrames (3)</vt:lpstr>
      <vt:lpstr>DataFrame operations</vt:lpstr>
      <vt:lpstr>DataFrame operations</vt:lpstr>
      <vt:lpstr>Exploring a DataFrame</vt:lpstr>
      <vt:lpstr>Selecting and modifying a DataFrame</vt:lpstr>
      <vt:lpstr>Examples</vt:lpstr>
      <vt:lpstr>Symbolic operations</vt:lpstr>
      <vt:lpstr>Symbolic operations</vt:lpstr>
      <vt:lpstr>Selecting and modifying (1)</vt:lpstr>
      <vt:lpstr>Selecting and modifying (2)</vt:lpstr>
      <vt:lpstr>Filtering</vt:lpstr>
      <vt:lpstr>Joining</vt:lpstr>
      <vt:lpstr>Inner Join</vt:lpstr>
      <vt:lpstr>Left outer join</vt:lpstr>
      <vt:lpstr>Right outer join</vt:lpstr>
      <vt:lpstr>Outer join</vt:lpstr>
      <vt:lpstr>Grouping</vt:lpstr>
      <vt:lpstr>Aggregate</vt:lpstr>
      <vt:lpstr>Aggregate</vt:lpstr>
      <vt:lpstr>End of examples</vt:lpstr>
      <vt:lpstr>Spark ML</vt:lpstr>
      <vt:lpstr>Example Spark machine learning workflow</vt:lpstr>
      <vt:lpstr>Spark ML: Transformers and Estimators</vt:lpstr>
      <vt:lpstr>Spark ML: Transformers and Estimators</vt:lpstr>
      <vt:lpstr>Example Spark Transformer</vt:lpstr>
      <vt:lpstr>Spark ML: Pipelines</vt:lpstr>
      <vt:lpstr>Spark ML: Pipelines</vt:lpstr>
      <vt:lpstr>Spark ML: Algorithms</vt:lpstr>
      <vt:lpstr>Spark ML: Algorithms</vt:lpstr>
      <vt:lpstr>Evaluators</vt:lpstr>
      <vt:lpstr>Attendance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HDFS Works</dc:title>
  <dc:creator>Michael Fudge</dc:creator>
  <cp:lastModifiedBy>Willard E Williamson</cp:lastModifiedBy>
  <cp:revision>319</cp:revision>
  <dcterms:created xsi:type="dcterms:W3CDTF">2015-12-30T15:53:28Z</dcterms:created>
  <dcterms:modified xsi:type="dcterms:W3CDTF">2022-09-20T20:35:29Z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